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71" r:id="rId3"/>
    <p:sldId id="285" r:id="rId4"/>
    <p:sldId id="273" r:id="rId5"/>
    <p:sldId id="272" r:id="rId6"/>
    <p:sldId id="274" r:id="rId7"/>
    <p:sldId id="278" r:id="rId8"/>
    <p:sldId id="280" r:id="rId9"/>
    <p:sldId id="282" r:id="rId10"/>
    <p:sldId id="276" r:id="rId11"/>
    <p:sldId id="275" r:id="rId12"/>
    <p:sldId id="258" r:id="rId13"/>
    <p:sldId id="257" r:id="rId14"/>
    <p:sldId id="262" r:id="rId15"/>
    <p:sldId id="264" r:id="rId16"/>
    <p:sldId id="266" r:id="rId17"/>
    <p:sldId id="267" r:id="rId18"/>
    <p:sldId id="263" r:id="rId19"/>
    <p:sldId id="277" r:id="rId20"/>
    <p:sldId id="281" r:id="rId21"/>
    <p:sldId id="279" r:id="rId22"/>
    <p:sldId id="260" r:id="rId23"/>
    <p:sldId id="286" r:id="rId24"/>
    <p:sldId id="283" r:id="rId25"/>
    <p:sldId id="284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3381-8965-4B62-ACB9-2FDEBBFE60C7}" type="datetimeFigureOut">
              <a:rPr lang="el-GR" smtClean="0"/>
              <a:pPr/>
              <a:t>19/5/2016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45E748E-F207-4821-8FD9-303553B6EC3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3381-8965-4B62-ACB9-2FDEBBFE60C7}" type="datetimeFigureOut">
              <a:rPr lang="el-GR" smtClean="0"/>
              <a:pPr/>
              <a:t>19/5/2016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748E-F207-4821-8FD9-303553B6EC3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3381-8965-4B62-ACB9-2FDEBBFE60C7}" type="datetimeFigureOut">
              <a:rPr lang="el-GR" smtClean="0"/>
              <a:pPr/>
              <a:t>19/5/2016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748E-F207-4821-8FD9-303553B6EC3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3381-8965-4B62-ACB9-2FDEBBFE60C7}" type="datetimeFigureOut">
              <a:rPr lang="el-GR" smtClean="0"/>
              <a:pPr/>
              <a:t>19/5/2016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748E-F207-4821-8FD9-303553B6EC3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3381-8965-4B62-ACB9-2FDEBBFE60C7}" type="datetimeFigureOut">
              <a:rPr lang="el-GR" smtClean="0"/>
              <a:pPr/>
              <a:t>19/5/2016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45E748E-F207-4821-8FD9-303553B6EC3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3381-8965-4B62-ACB9-2FDEBBFE60C7}" type="datetimeFigureOut">
              <a:rPr lang="el-GR" smtClean="0"/>
              <a:pPr/>
              <a:t>19/5/2016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748E-F207-4821-8FD9-303553B6EC3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3381-8965-4B62-ACB9-2FDEBBFE60C7}" type="datetimeFigureOut">
              <a:rPr lang="el-GR" smtClean="0"/>
              <a:pPr/>
              <a:t>19/5/2016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748E-F207-4821-8FD9-303553B6EC3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3381-8965-4B62-ACB9-2FDEBBFE60C7}" type="datetimeFigureOut">
              <a:rPr lang="el-GR" smtClean="0"/>
              <a:pPr/>
              <a:t>19/5/2016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748E-F207-4821-8FD9-303553B6EC3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3381-8965-4B62-ACB9-2FDEBBFE60C7}" type="datetimeFigureOut">
              <a:rPr lang="el-GR" smtClean="0"/>
              <a:pPr/>
              <a:t>19/5/2016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748E-F207-4821-8FD9-303553B6EC3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3381-8965-4B62-ACB9-2FDEBBFE60C7}" type="datetimeFigureOut">
              <a:rPr lang="el-GR" smtClean="0"/>
              <a:pPr/>
              <a:t>19/5/2016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748E-F207-4821-8FD9-303553B6EC3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3381-8965-4B62-ACB9-2FDEBBFE60C7}" type="datetimeFigureOut">
              <a:rPr lang="el-GR" smtClean="0"/>
              <a:pPr/>
              <a:t>19/5/2016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45E748E-F207-4821-8FD9-303553B6EC3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4AA3381-8965-4B62-ACB9-2FDEBBFE60C7}" type="datetimeFigureOut">
              <a:rPr lang="el-GR" smtClean="0"/>
              <a:pPr/>
              <a:t>19/5/2016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45E748E-F207-4821-8FD9-303553B6EC3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pubs.acs.org/doi/abs/10.1021/ja403264c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000100" y="4143380"/>
            <a:ext cx="6915176" cy="2995618"/>
          </a:xfrm>
        </p:spPr>
        <p:txBody>
          <a:bodyPr/>
          <a:lstStyle/>
          <a:p>
            <a:r>
              <a:rPr lang="el-GR" dirty="0" err="1" smtClean="0"/>
              <a:t>Υπερμοριακή</a:t>
            </a:r>
            <a:r>
              <a:rPr lang="el-GR" dirty="0" smtClean="0"/>
              <a:t> Χημεία</a:t>
            </a:r>
          </a:p>
          <a:p>
            <a:r>
              <a:rPr lang="el-GR" dirty="0" smtClean="0"/>
              <a:t>Διδάσκων: κ. </a:t>
            </a:r>
            <a:r>
              <a:rPr lang="el-GR" dirty="0" err="1" smtClean="0"/>
              <a:t>Κουτσολέλος</a:t>
            </a:r>
            <a:r>
              <a:rPr lang="el-GR" dirty="0" smtClean="0"/>
              <a:t> Αθανάσιος</a:t>
            </a:r>
          </a:p>
          <a:p>
            <a:r>
              <a:rPr lang="el-GR" dirty="0" err="1" smtClean="0"/>
              <a:t>Πατσιαλού</a:t>
            </a:r>
            <a:r>
              <a:rPr lang="el-GR" dirty="0" smtClean="0"/>
              <a:t> Στεφανία (ΑΜ 897)</a:t>
            </a:r>
          </a:p>
          <a:p>
            <a:r>
              <a:rPr lang="el-GR" dirty="0" smtClean="0"/>
              <a:t>Μάιος 2016</a:t>
            </a:r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71472" y="1357298"/>
            <a:ext cx="7772400" cy="1470025"/>
          </a:xfrm>
        </p:spPr>
        <p:txBody>
          <a:bodyPr/>
          <a:lstStyle/>
          <a:p>
            <a:r>
              <a:rPr lang="en-US" dirty="0" smtClean="0"/>
              <a:t>Crystal </a:t>
            </a:r>
            <a:r>
              <a:rPr lang="en-US" dirty="0" smtClean="0"/>
              <a:t>e</a:t>
            </a:r>
            <a:r>
              <a:rPr lang="en-US" dirty="0" smtClean="0"/>
              <a:t>ngineering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Κρυστάλλωση 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858280" cy="48291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	</a:t>
            </a:r>
            <a:r>
              <a:rPr lang="el-GR" sz="2400" b="1" i="1" dirty="0" smtClean="0"/>
              <a:t>κρυστάλλωση</a:t>
            </a:r>
            <a:r>
              <a:rPr lang="el-GR" sz="2400" dirty="0" smtClean="0"/>
              <a:t> :</a:t>
            </a:r>
            <a:r>
              <a:rPr lang="el-GR" sz="2400" dirty="0" err="1" smtClean="0"/>
              <a:t>υπερμοριακή</a:t>
            </a:r>
            <a:r>
              <a:rPr lang="el-GR" sz="2400" dirty="0" smtClean="0"/>
              <a:t> αντίδραση</a:t>
            </a:r>
          </a:p>
          <a:p>
            <a:pPr>
              <a:buNone/>
            </a:pPr>
            <a:endParaRPr lang="el-GR" sz="2400" dirty="0" smtClean="0"/>
          </a:p>
          <a:p>
            <a:r>
              <a:rPr lang="el-GR" sz="2400" dirty="0" smtClean="0"/>
              <a:t>διάλυμα: </a:t>
            </a:r>
            <a:r>
              <a:rPr lang="el-GR" sz="2400" dirty="0" err="1" smtClean="0"/>
              <a:t>εντροπική</a:t>
            </a:r>
            <a:r>
              <a:rPr lang="el-GR" sz="2400" dirty="0" smtClean="0"/>
              <a:t> κατάσταση</a:t>
            </a:r>
            <a:endParaRPr lang="el-GR" sz="2400" dirty="0" smtClean="0"/>
          </a:p>
          <a:p>
            <a:r>
              <a:rPr lang="el-GR" sz="2400" dirty="0" smtClean="0"/>
              <a:t>κρύσταλλος: </a:t>
            </a:r>
            <a:r>
              <a:rPr lang="el-GR" sz="2400" dirty="0" smtClean="0"/>
              <a:t> </a:t>
            </a:r>
            <a:r>
              <a:rPr lang="el-GR" sz="2400" dirty="0" err="1" smtClean="0"/>
              <a:t>ενθαλπικά</a:t>
            </a:r>
            <a:r>
              <a:rPr lang="el-GR" sz="2400" dirty="0" smtClean="0"/>
              <a:t> ευνοούμενος </a:t>
            </a:r>
            <a:endParaRPr lang="el-GR" sz="2400" dirty="0" smtClean="0"/>
          </a:p>
          <a:p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Μεταξύ </a:t>
            </a:r>
            <a:r>
              <a:rPr lang="el-GR" sz="2400" dirty="0" smtClean="0"/>
              <a:t>αυτών </a:t>
            </a:r>
            <a:r>
              <a:rPr lang="el-GR" sz="2400" dirty="0" smtClean="0"/>
              <a:t>συμβαίνει </a:t>
            </a:r>
            <a:r>
              <a:rPr lang="el-GR" sz="2400" dirty="0" smtClean="0"/>
              <a:t>η </a:t>
            </a:r>
            <a:r>
              <a:rPr lang="el-GR" sz="2400" dirty="0" err="1" smtClean="0"/>
              <a:t>πυρήνωση</a:t>
            </a:r>
            <a:r>
              <a:rPr lang="el-GR" sz="2400" dirty="0" smtClean="0"/>
              <a:t>!!!</a:t>
            </a:r>
            <a:r>
              <a:rPr lang="el-GR" sz="2400" dirty="0" smtClean="0"/>
              <a:t> </a:t>
            </a:r>
          </a:p>
          <a:p>
            <a:pPr>
              <a:buNone/>
            </a:pPr>
            <a:r>
              <a:rPr lang="el-GR" sz="2400" dirty="0" err="1" smtClean="0">
                <a:sym typeface="Wingdings" pitchFamily="2" charset="2"/>
              </a:rPr>
              <a:t></a:t>
            </a:r>
            <a:r>
              <a:rPr lang="el-GR" sz="2400" dirty="0" err="1" smtClean="0"/>
              <a:t>σημείο</a:t>
            </a:r>
            <a:r>
              <a:rPr lang="el-GR" sz="2400" dirty="0" smtClean="0"/>
              <a:t> </a:t>
            </a:r>
            <a:r>
              <a:rPr lang="el-GR" sz="2400" dirty="0" smtClean="0"/>
              <a:t>υψηλότερης ενέργειας στην </a:t>
            </a:r>
            <a:r>
              <a:rPr lang="el-GR" sz="2400" dirty="0" smtClean="0"/>
              <a:t>αντίδραση</a:t>
            </a:r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 	διάλυμα 				πυρήνας</a:t>
            </a:r>
          </a:p>
          <a:p>
            <a:pPr>
              <a:buNone/>
            </a:pPr>
            <a:r>
              <a:rPr lang="el-GR" sz="2400" dirty="0" smtClean="0"/>
              <a:t>				μεταβαλλόμενη ισορροπία……</a:t>
            </a:r>
            <a:endParaRPr lang="el-GR" sz="2400" dirty="0"/>
          </a:p>
        </p:txBody>
      </p:sp>
      <p:sp>
        <p:nvSpPr>
          <p:cNvPr id="5" name="4 - Αριστερό-δεξιό βέλος"/>
          <p:cNvSpPr/>
          <p:nvPr/>
        </p:nvSpPr>
        <p:spPr>
          <a:xfrm flipV="1">
            <a:off x="2000232" y="5286388"/>
            <a:ext cx="2643206" cy="35719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Μηχανισμός κρυστάλλωσης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858280" cy="4972072"/>
          </a:xfrm>
        </p:spPr>
        <p:txBody>
          <a:bodyPr>
            <a:normAutofit/>
          </a:bodyPr>
          <a:lstStyle/>
          <a:p>
            <a:r>
              <a:rPr lang="el-GR" sz="2400" dirty="0" smtClean="0"/>
              <a:t>1) </a:t>
            </a:r>
            <a:r>
              <a:rPr lang="el-GR" sz="2400" i="1" dirty="0" smtClean="0"/>
              <a:t>Δομές με πολλαπλά μόρια στο ασύμμετρο</a:t>
            </a:r>
            <a:br>
              <a:rPr lang="el-GR" sz="2400" i="1" dirty="0" smtClean="0"/>
            </a:br>
            <a:r>
              <a:rPr lang="el-GR" sz="2400" i="1" dirty="0" smtClean="0"/>
              <a:t>κέντρο (Ζ '&gt; 1</a:t>
            </a:r>
            <a:r>
              <a:rPr lang="el-GR" sz="2400" i="1" dirty="0" smtClean="0"/>
              <a:t>): </a:t>
            </a:r>
            <a:r>
              <a:rPr lang="el-GR" sz="2400" dirty="0" smtClean="0"/>
              <a:t>«</a:t>
            </a:r>
            <a:r>
              <a:rPr lang="el-GR" sz="2400" dirty="0" smtClean="0"/>
              <a:t>στιγμιότυπα» </a:t>
            </a:r>
            <a:r>
              <a:rPr lang="el-GR" sz="2400" dirty="0" smtClean="0"/>
              <a:t>της κρυστάλλωσης</a:t>
            </a:r>
          </a:p>
          <a:p>
            <a:endParaRPr lang="el-GR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2) </a:t>
            </a:r>
            <a:r>
              <a:rPr lang="el-GR" sz="2400" i="1" dirty="0" smtClean="0"/>
              <a:t>Πρώιμα στάδια </a:t>
            </a:r>
            <a:r>
              <a:rPr lang="el-GR" sz="2400" dirty="0" smtClean="0"/>
              <a:t>:</a:t>
            </a:r>
            <a:r>
              <a:rPr lang="el-GR" sz="2400" dirty="0" smtClean="0"/>
              <a:t> </a:t>
            </a:r>
            <a:r>
              <a:rPr lang="el-GR" sz="2400" dirty="0" smtClean="0"/>
              <a:t>πρώτο </a:t>
            </a:r>
            <a:r>
              <a:rPr lang="en-US" sz="2400" dirty="0" err="1" smtClean="0"/>
              <a:t>synthon</a:t>
            </a:r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3) </a:t>
            </a:r>
            <a:r>
              <a:rPr lang="el-GR" sz="2400" i="1" dirty="0" smtClean="0"/>
              <a:t>Ενδιάμεσα </a:t>
            </a:r>
            <a:r>
              <a:rPr lang="el-GR" sz="2400" i="1" dirty="0" smtClean="0"/>
              <a:t>στάδια: «</a:t>
            </a:r>
            <a:r>
              <a:rPr lang="el-GR" sz="2400" dirty="0" smtClean="0"/>
              <a:t>Η </a:t>
            </a:r>
            <a:r>
              <a:rPr lang="el-GR" sz="2400" dirty="0" smtClean="0"/>
              <a:t>σύλληψη του </a:t>
            </a:r>
            <a:r>
              <a:rPr lang="el-GR" sz="2400" dirty="0" smtClean="0"/>
              <a:t>πυρήνα</a:t>
            </a:r>
            <a:r>
              <a:rPr lang="el-GR" sz="2400" dirty="0" smtClean="0"/>
              <a:t>»</a:t>
            </a:r>
          </a:p>
          <a:p>
            <a:endParaRPr lang="el-GR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4) </a:t>
            </a:r>
            <a:r>
              <a:rPr lang="el-GR" sz="2400" i="1" dirty="0" smtClean="0"/>
              <a:t>Τελευταία στάδια </a:t>
            </a:r>
            <a:r>
              <a:rPr lang="el-GR" sz="2400" dirty="0" smtClean="0"/>
              <a:t>: απομάκρυνση </a:t>
            </a:r>
            <a:r>
              <a:rPr lang="el-GR" sz="2400" dirty="0" smtClean="0"/>
              <a:t>διαλύτη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network </a:t>
            </a:r>
            <a:r>
              <a:rPr lang="en-US" sz="3600" dirty="0" smtClean="0"/>
              <a:t>approach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28596" y="1571612"/>
            <a:ext cx="8229600" cy="4929222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κρυσταλλικά  χαρακτηριστικά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l-GR" sz="2400" dirty="0" smtClean="0"/>
              <a:t> </a:t>
            </a:r>
            <a:r>
              <a:rPr lang="el-GR" sz="2400" dirty="0" smtClean="0"/>
              <a:t>εύκολα </a:t>
            </a:r>
            <a:r>
              <a:rPr lang="el-GR" sz="2400" dirty="0" smtClean="0"/>
              <a:t>αναγνωρίσιμα </a:t>
            </a:r>
            <a:r>
              <a:rPr lang="en-US" sz="2400" dirty="0" smtClean="0"/>
              <a:t>networks (</a:t>
            </a:r>
            <a:r>
              <a:rPr lang="el-GR" sz="2400" dirty="0" smtClean="0"/>
              <a:t>χημικές </a:t>
            </a:r>
            <a:r>
              <a:rPr lang="el-GR" sz="2400" dirty="0" smtClean="0"/>
              <a:t>και δομικές </a:t>
            </a:r>
            <a:r>
              <a:rPr lang="el-GR" sz="2400" dirty="0" smtClean="0"/>
              <a:t>πληροφορίες</a:t>
            </a:r>
            <a:r>
              <a:rPr lang="en-US" sz="2400" dirty="0" smtClean="0"/>
              <a:t>)</a:t>
            </a:r>
            <a:r>
              <a:rPr lang="el-GR" sz="2400" dirty="0" smtClean="0"/>
              <a:t/>
            </a:r>
            <a:br>
              <a:rPr lang="el-GR" sz="2400" dirty="0" smtClean="0"/>
            </a:br>
            <a:endParaRPr lang="el-GR" sz="2400" dirty="0" smtClean="0"/>
          </a:p>
          <a:p>
            <a:r>
              <a:rPr lang="el-GR" sz="2400" dirty="0" smtClean="0"/>
              <a:t>ό</a:t>
            </a:r>
            <a:r>
              <a:rPr lang="el-GR" sz="2400" dirty="0" smtClean="0"/>
              <a:t>χι μόνο σχεδιασμός </a:t>
            </a:r>
            <a:r>
              <a:rPr lang="el-GR" sz="2400" dirty="0" smtClean="0"/>
              <a:t>κρυσταλλικών </a:t>
            </a:r>
            <a:r>
              <a:rPr lang="el-GR" sz="2400" dirty="0" err="1" smtClean="0"/>
              <a:t>δίκτυων</a:t>
            </a:r>
            <a:endParaRPr lang="el-GR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σύνθεση </a:t>
            </a:r>
            <a:r>
              <a:rPr lang="el-GR" sz="2400" dirty="0" err="1" smtClean="0"/>
              <a:t>μακροκυκλικών</a:t>
            </a:r>
            <a:r>
              <a:rPr lang="en-US" sz="2400" dirty="0" smtClean="0"/>
              <a:t> </a:t>
            </a:r>
            <a:r>
              <a:rPr lang="el-GR" sz="2400" dirty="0" smtClean="0"/>
              <a:t>δομών </a:t>
            </a:r>
            <a:r>
              <a:rPr lang="el-GR" sz="2400" dirty="0" smtClean="0"/>
              <a:t>ή </a:t>
            </a:r>
            <a:r>
              <a:rPr lang="el-GR" sz="2400" dirty="0" err="1" smtClean="0"/>
              <a:t>νανοσωματιδίων</a:t>
            </a:r>
            <a:endParaRPr lang="el-GR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σημαντικός περιορισμός αυτής της στρατηγικής είναι ότι η </a:t>
            </a:r>
            <a:r>
              <a:rPr lang="el-GR" sz="2400" dirty="0" err="1" smtClean="0"/>
              <a:t>προβλεψιμότητα</a:t>
            </a:r>
            <a:r>
              <a:rPr lang="el-GR" sz="2400" dirty="0" smtClean="0"/>
              <a:t> των </a:t>
            </a:r>
            <a:r>
              <a:rPr lang="en-US" sz="2400" dirty="0" smtClean="0"/>
              <a:t>networks </a:t>
            </a:r>
            <a:r>
              <a:rPr lang="el-GR" sz="2400" dirty="0" smtClean="0"/>
              <a:t> </a:t>
            </a:r>
            <a:r>
              <a:rPr lang="el-GR" sz="2400" dirty="0" smtClean="0"/>
              <a:t>είναι υποκειμενική και δεν μπορεί να γενικευθεί</a:t>
            </a:r>
          </a:p>
          <a:p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28596" y="214290"/>
            <a:ext cx="8229600" cy="6357982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μοριακό σχήμα, συμμετρία ,φύση </a:t>
            </a:r>
            <a:r>
              <a:rPr lang="el-GR" sz="2400" dirty="0" err="1" smtClean="0"/>
              <a:t>διαμοριακών</a:t>
            </a:r>
            <a:r>
              <a:rPr lang="el-GR" sz="2400" dirty="0" smtClean="0"/>
              <a:t> δυνάμεων =κλειδί </a:t>
            </a:r>
            <a:r>
              <a:rPr lang="el-GR" sz="2400" dirty="0" smtClean="0"/>
              <a:t>για </a:t>
            </a:r>
            <a:r>
              <a:rPr lang="el-GR" sz="2400" dirty="0" smtClean="0"/>
              <a:t>επιτυχή</a:t>
            </a: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smtClean="0"/>
              <a:t>σχεδιασμό </a:t>
            </a:r>
            <a:r>
              <a:rPr lang="el-GR" sz="2400" dirty="0" smtClean="0"/>
              <a:t>κρυσταλλικών υλικών!</a:t>
            </a:r>
          </a:p>
          <a:p>
            <a:endParaRPr lang="el-GR" sz="2400" dirty="0" smtClean="0"/>
          </a:p>
          <a:p>
            <a:r>
              <a:rPr lang="el-GR" sz="2400" dirty="0" smtClean="0"/>
              <a:t>σημαντική πρόοδος στο </a:t>
            </a:r>
            <a:r>
              <a:rPr lang="el-GR" sz="2400" dirty="0" smtClean="0"/>
              <a:t>θεωρητικό υπόβαθρο </a:t>
            </a:r>
            <a:r>
              <a:rPr lang="el-GR" sz="2400" dirty="0" smtClean="0"/>
              <a:t>της μηχανικής κρυστάλλων, όμως </a:t>
            </a:r>
            <a:r>
              <a:rPr lang="el-GR" sz="2400" dirty="0" smtClean="0"/>
              <a:t> </a:t>
            </a:r>
            <a:r>
              <a:rPr lang="el-GR" sz="2400" dirty="0" smtClean="0"/>
              <a:t>η </a:t>
            </a:r>
            <a:r>
              <a:rPr lang="el-GR" sz="2400" dirty="0" smtClean="0"/>
              <a:t>πρόβλεψη δομής με θεωρητικά εργαλεία έχει λιγότερη επιτυχία σε σύγκριση με το </a:t>
            </a:r>
            <a:r>
              <a:rPr lang="en-US" sz="2400" dirty="0" smtClean="0"/>
              <a:t>network </a:t>
            </a:r>
            <a:r>
              <a:rPr lang="en-US" sz="2400" dirty="0" smtClean="0"/>
              <a:t>approach</a:t>
            </a:r>
            <a:endParaRPr lang="el-GR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προσδιορισμός </a:t>
            </a:r>
            <a:r>
              <a:rPr lang="el-GR" sz="2400" dirty="0" smtClean="0"/>
              <a:t>δομής από περίθλαση </a:t>
            </a:r>
            <a:r>
              <a:rPr lang="el-GR" sz="2400" dirty="0" err="1" smtClean="0"/>
              <a:t>ακτίνων</a:t>
            </a:r>
            <a:r>
              <a:rPr lang="el-GR" sz="2400" dirty="0" smtClean="0"/>
              <a:t> Χ σε σκόνη </a:t>
            </a:r>
            <a:r>
              <a:rPr lang="el-GR" sz="2400" dirty="0" smtClean="0"/>
              <a:t>: περαιτέρω </a:t>
            </a:r>
            <a:r>
              <a:rPr lang="el-GR" sz="2400" dirty="0" smtClean="0"/>
              <a:t>ώθηση </a:t>
            </a:r>
            <a:r>
              <a:rPr lang="el-GR" sz="2400" dirty="0" smtClean="0"/>
              <a:t>στην </a:t>
            </a:r>
            <a:r>
              <a:rPr lang="el-GR" sz="2400" dirty="0" smtClean="0"/>
              <a:t>ανάπτυξη της μηχανικής </a:t>
            </a:r>
            <a:r>
              <a:rPr lang="el-GR" sz="2400" dirty="0" smtClean="0"/>
              <a:t>κρυστάλλων</a:t>
            </a:r>
            <a:endParaRPr lang="el-GR" sz="2400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Τομείς έρευνας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2614618"/>
          </a:xfrm>
        </p:spPr>
        <p:txBody>
          <a:bodyPr>
            <a:normAutofit/>
          </a:bodyPr>
          <a:lstStyle/>
          <a:p>
            <a:r>
              <a:rPr lang="el-GR" sz="2400" dirty="0" smtClean="0"/>
              <a:t>1)</a:t>
            </a:r>
            <a:r>
              <a:rPr lang="en-US" sz="2400" b="1" i="1" dirty="0" err="1" smtClean="0"/>
              <a:t>nanoparticles</a:t>
            </a:r>
            <a:r>
              <a:rPr lang="el-GR" sz="2400" dirty="0" smtClean="0"/>
              <a:t>: </a:t>
            </a:r>
            <a:r>
              <a:rPr lang="el-GR" sz="2400" dirty="0" smtClean="0"/>
              <a:t>ανόργανα </a:t>
            </a:r>
            <a:r>
              <a:rPr lang="el-GR" sz="2400" dirty="0" err="1" smtClean="0"/>
              <a:t>νανοϋλικά</a:t>
            </a:r>
            <a:r>
              <a:rPr lang="el-GR" sz="2400" dirty="0" smtClean="0"/>
              <a:t>, </a:t>
            </a:r>
            <a:r>
              <a:rPr lang="el-GR" sz="2400" dirty="0" smtClean="0"/>
              <a:t>(κβαντικές </a:t>
            </a:r>
            <a:r>
              <a:rPr lang="el-GR" sz="2400" dirty="0" smtClean="0"/>
              <a:t>κουκκίδες, </a:t>
            </a:r>
            <a:r>
              <a:rPr lang="el-GR" sz="2400" dirty="0" err="1" smtClean="0"/>
              <a:t>νανοσύρματα</a:t>
            </a:r>
            <a:r>
              <a:rPr lang="el-GR" sz="2400" dirty="0" smtClean="0"/>
              <a:t>, </a:t>
            </a:r>
            <a:r>
              <a:rPr lang="el-GR" sz="2400" dirty="0" err="1" smtClean="0"/>
              <a:t>νανοράβδοι</a:t>
            </a:r>
            <a:r>
              <a:rPr lang="el-GR" sz="2400" dirty="0" smtClean="0"/>
              <a:t>)</a:t>
            </a:r>
          </a:p>
          <a:p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	μια </a:t>
            </a:r>
            <a:r>
              <a:rPr lang="el-GR" sz="2400" dirty="0" smtClean="0"/>
              <a:t>γέφυρα μεταξύ </a:t>
            </a:r>
            <a:r>
              <a:rPr lang="en-US" sz="2400" dirty="0" smtClean="0"/>
              <a:t>bulk</a:t>
            </a:r>
            <a:r>
              <a:rPr lang="el-GR" sz="2400" dirty="0" smtClean="0"/>
              <a:t> υλικών και ατομικών ή μοριακών δομών</a:t>
            </a:r>
          </a:p>
          <a:p>
            <a:endParaRPr lang="el-G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4286256"/>
            <a:ext cx="281652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57158" y="285728"/>
            <a:ext cx="8229600" cy="592935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2)</a:t>
            </a:r>
            <a:r>
              <a:rPr lang="en-US" sz="2400" dirty="0"/>
              <a:t> </a:t>
            </a:r>
            <a:r>
              <a:rPr lang="en-US" sz="2400" b="1" i="1" dirty="0" err="1"/>
              <a:t>Monocrystalline</a:t>
            </a:r>
            <a:r>
              <a:rPr lang="en-US" sz="2400" b="1" i="1" dirty="0"/>
              <a:t> Thin </a:t>
            </a:r>
            <a:r>
              <a:rPr lang="en-US" sz="2400" b="1" i="1" dirty="0" smtClean="0"/>
              <a:t>Films</a:t>
            </a:r>
            <a:r>
              <a:rPr lang="el-GR" sz="2400" dirty="0" smtClean="0"/>
              <a:t>: ένα στρώμα από υλικό που </a:t>
            </a:r>
            <a:r>
              <a:rPr lang="el-GR" sz="2400" dirty="0" smtClean="0"/>
              <a:t>κυμαίνεται </a:t>
            </a:r>
            <a:r>
              <a:rPr lang="el-GR" sz="2400" dirty="0" smtClean="0"/>
              <a:t>από κλάσματα του </a:t>
            </a:r>
            <a:r>
              <a:rPr lang="el-GR" sz="2400" dirty="0" err="1" smtClean="0"/>
              <a:t>νανομέτρου</a:t>
            </a:r>
            <a:r>
              <a:rPr lang="el-GR" sz="2400" dirty="0" smtClean="0"/>
              <a:t> (</a:t>
            </a:r>
            <a:r>
              <a:rPr lang="el-GR" sz="2400" dirty="0" err="1" smtClean="0"/>
              <a:t>μονοστιβάδα</a:t>
            </a:r>
            <a:r>
              <a:rPr lang="el-GR" sz="2400" dirty="0" smtClean="0"/>
              <a:t>) έως </a:t>
            </a:r>
            <a:r>
              <a:rPr lang="el-GR" sz="2400" dirty="0" smtClean="0"/>
              <a:t>αρκετά </a:t>
            </a:r>
            <a:r>
              <a:rPr lang="el-GR" sz="2400" dirty="0" smtClean="0"/>
              <a:t>μικρόμετρα σε </a:t>
            </a:r>
            <a:r>
              <a:rPr lang="el-GR" sz="2400" dirty="0" smtClean="0"/>
              <a:t>πάχος</a:t>
            </a:r>
          </a:p>
          <a:p>
            <a:endParaRPr lang="el-GR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3)</a:t>
            </a:r>
            <a:r>
              <a:rPr lang="en-US" sz="2400" dirty="0" smtClean="0"/>
              <a:t> </a:t>
            </a:r>
            <a:r>
              <a:rPr lang="en-US" sz="2400" b="1" i="1" dirty="0" smtClean="0"/>
              <a:t>Polymorphism</a:t>
            </a:r>
            <a:r>
              <a:rPr lang="el-GR" sz="2400" dirty="0" smtClean="0"/>
              <a:t> : η ικανότητα ενός στερεού υλικού να υπάρχει σε περισσότερες από μία </a:t>
            </a:r>
            <a:r>
              <a:rPr lang="el-GR" sz="2400" dirty="0" smtClean="0"/>
              <a:t>μορφές </a:t>
            </a:r>
            <a:r>
              <a:rPr lang="el-GR" sz="2400" dirty="0" smtClean="0"/>
              <a:t>ή </a:t>
            </a:r>
            <a:r>
              <a:rPr lang="el-GR" sz="2400" dirty="0" smtClean="0"/>
              <a:t>κρυσταλλικές δομές </a:t>
            </a:r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	σε </a:t>
            </a:r>
            <a:r>
              <a:rPr lang="el-GR" sz="2400" dirty="0" smtClean="0"/>
              <a:t>οποιοδήποτε κρυσταλλικό </a:t>
            </a:r>
            <a:r>
              <a:rPr lang="el-GR" sz="2400" dirty="0" smtClean="0"/>
              <a:t>υλικό (πολυμερή, ορυκτά, μέταλλα)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8229600" cy="6072230"/>
          </a:xfrm>
        </p:spPr>
        <p:txBody>
          <a:bodyPr>
            <a:normAutofit/>
          </a:bodyPr>
          <a:lstStyle/>
          <a:p>
            <a:r>
              <a:rPr lang="el-GR" sz="2600" dirty="0" smtClean="0"/>
              <a:t>4)</a:t>
            </a:r>
            <a:r>
              <a:rPr lang="en-US" sz="2600" b="1" dirty="0" smtClean="0"/>
              <a:t> </a:t>
            </a:r>
            <a:r>
              <a:rPr lang="en-US" sz="2600" b="1" i="1" dirty="0" smtClean="0"/>
              <a:t>Crystals as Model </a:t>
            </a:r>
            <a:r>
              <a:rPr lang="en-US" sz="2600" b="1" i="1" dirty="0" smtClean="0"/>
              <a:t>Compounds</a:t>
            </a:r>
            <a:endParaRPr lang="el-GR" sz="2600" b="1" i="1" dirty="0" smtClean="0"/>
          </a:p>
          <a:p>
            <a:endParaRPr lang="el-GR" sz="2600" b="1" i="1" dirty="0" smtClean="0"/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a</a:t>
            </a:r>
            <a:r>
              <a:rPr lang="el-GR" sz="2600" dirty="0" smtClean="0"/>
              <a:t>)</a:t>
            </a:r>
            <a:r>
              <a:rPr lang="en-US" sz="2600" b="1" dirty="0" smtClean="0"/>
              <a:t> </a:t>
            </a:r>
            <a:r>
              <a:rPr lang="en-US" sz="2600" i="1" u="sng" dirty="0"/>
              <a:t>Self-Assembled Thin </a:t>
            </a:r>
            <a:r>
              <a:rPr lang="en-US" sz="2600" i="1" u="sng" dirty="0" smtClean="0"/>
              <a:t>Films</a:t>
            </a:r>
            <a:r>
              <a:rPr lang="el-GR" sz="2600" i="1" u="sng" dirty="0" smtClean="0"/>
              <a:t>: </a:t>
            </a:r>
            <a:r>
              <a:rPr lang="el-GR" sz="2600" dirty="0" smtClean="0"/>
              <a:t>ενεργοποιούν τη </a:t>
            </a:r>
            <a:r>
              <a:rPr lang="el-GR" sz="2600" dirty="0" err="1" smtClean="0"/>
              <a:t>νανοδομή</a:t>
            </a:r>
            <a:r>
              <a:rPr lang="el-GR" sz="2600" dirty="0" smtClean="0"/>
              <a:t>, </a:t>
            </a:r>
            <a:r>
              <a:rPr lang="el-GR" sz="2600" dirty="0" smtClean="0"/>
              <a:t>χρήσιμα σε </a:t>
            </a:r>
            <a:r>
              <a:rPr lang="el-GR" sz="2600" dirty="0" err="1" smtClean="0"/>
              <a:t>βιοαισθητήρες</a:t>
            </a:r>
            <a:r>
              <a:rPr lang="el-GR" sz="2600" dirty="0" smtClean="0"/>
              <a:t>, μοντέλα </a:t>
            </a:r>
            <a:r>
              <a:rPr lang="el-GR" sz="2600" dirty="0" smtClean="0"/>
              <a:t>για τη μελέτη ιδιοτήτων της μεμβράνης των </a:t>
            </a:r>
            <a:r>
              <a:rPr lang="el-GR" sz="2600" dirty="0" smtClean="0"/>
              <a:t>κυττάρων</a:t>
            </a:r>
          </a:p>
          <a:p>
            <a:pPr>
              <a:buFont typeface="Wingdings" pitchFamily="2" charset="2"/>
              <a:buChar char="Ø"/>
            </a:pPr>
            <a:endParaRPr lang="el-GR" sz="2600" b="1" dirty="0" smtClean="0"/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b</a:t>
            </a:r>
            <a:r>
              <a:rPr lang="el-GR" sz="2600" dirty="0" smtClean="0"/>
              <a:t>)</a:t>
            </a:r>
            <a:r>
              <a:rPr lang="en-US" sz="2600" dirty="0" smtClean="0"/>
              <a:t> </a:t>
            </a:r>
            <a:r>
              <a:rPr lang="en-US" sz="2600" i="1" u="sng" dirty="0"/>
              <a:t>Liquid </a:t>
            </a:r>
            <a:r>
              <a:rPr lang="en-US" sz="2600" i="1" u="sng" dirty="0" smtClean="0"/>
              <a:t>Crystals</a:t>
            </a:r>
            <a:r>
              <a:rPr lang="el-GR" sz="2600" i="1" u="sng" dirty="0" smtClean="0"/>
              <a:t> </a:t>
            </a:r>
            <a:r>
              <a:rPr lang="el-GR" sz="2600" dirty="0" smtClean="0"/>
              <a:t>: ιδιότητες </a:t>
            </a:r>
            <a:r>
              <a:rPr lang="el-GR" sz="2600" dirty="0" smtClean="0"/>
              <a:t>μεταξύ συμβατικών υγρών και στερεών κρυστάλλων</a:t>
            </a:r>
            <a:r>
              <a:rPr lang="el-GR" sz="2600" dirty="0" smtClean="0"/>
              <a:t>, μπορεί </a:t>
            </a:r>
            <a:r>
              <a:rPr lang="el-GR" sz="2600" dirty="0" smtClean="0"/>
              <a:t>να βρεθεί τόσο στο φυσικό </a:t>
            </a:r>
            <a:r>
              <a:rPr lang="el-GR" sz="2600" dirty="0" smtClean="0"/>
              <a:t>κόσμο όσο  </a:t>
            </a:r>
            <a:r>
              <a:rPr lang="el-GR" sz="2600" dirty="0" smtClean="0"/>
              <a:t>και </a:t>
            </a:r>
            <a:r>
              <a:rPr lang="el-GR" sz="2600" dirty="0" smtClean="0"/>
              <a:t>σε τεχνολογικές εφαρμογές</a:t>
            </a:r>
          </a:p>
          <a:p>
            <a:pPr>
              <a:buFont typeface="Wingdings" pitchFamily="2" charset="2"/>
              <a:buChar char="Ø"/>
            </a:pPr>
            <a:endParaRPr lang="el-GR" sz="2600" dirty="0" smtClean="0"/>
          </a:p>
          <a:p>
            <a:pPr>
              <a:buFont typeface="Wingdings" pitchFamily="2" charset="2"/>
              <a:buChar char="Ø"/>
            </a:pPr>
            <a:r>
              <a:rPr lang="en-US" sz="2600" dirty="0" smtClean="0"/>
              <a:t>c</a:t>
            </a:r>
            <a:r>
              <a:rPr lang="el-GR" sz="2600" dirty="0" smtClean="0"/>
              <a:t>)</a:t>
            </a:r>
            <a:r>
              <a:rPr lang="en-US" sz="2600" b="1" dirty="0" smtClean="0"/>
              <a:t> </a:t>
            </a:r>
            <a:r>
              <a:rPr lang="en-US" sz="2600" i="1" u="sng" dirty="0"/>
              <a:t>Sol-Gel and Inorganic </a:t>
            </a:r>
            <a:r>
              <a:rPr lang="en-US" sz="2600" i="1" u="sng" dirty="0" smtClean="0"/>
              <a:t>Polymers</a:t>
            </a:r>
            <a:r>
              <a:rPr lang="el-GR" sz="2600" i="1" u="sng" dirty="0" smtClean="0"/>
              <a:t>: </a:t>
            </a:r>
            <a:r>
              <a:rPr lang="el-GR" sz="2600" dirty="0" smtClean="0"/>
              <a:t>στερεά υλικά από μικρά μόρια, χρησιμοποιούνται για την κατασκευή των </a:t>
            </a:r>
            <a:r>
              <a:rPr lang="el-GR" sz="2600" dirty="0" smtClean="0"/>
              <a:t>γυάλινων </a:t>
            </a:r>
            <a:r>
              <a:rPr lang="el-GR" sz="2600" dirty="0" smtClean="0"/>
              <a:t>και </a:t>
            </a:r>
            <a:r>
              <a:rPr lang="el-GR" sz="2600" dirty="0" smtClean="0"/>
              <a:t>κεραμικών υλικών</a:t>
            </a:r>
            <a:endParaRPr lang="el-GR" sz="2600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</a:t>
            </a:r>
            <a:r>
              <a:rPr lang="el-GR" sz="2400" dirty="0" smtClean="0"/>
              <a:t>) </a:t>
            </a:r>
            <a:r>
              <a:rPr lang="en-US" sz="2400" i="1" u="sng" dirty="0"/>
              <a:t>Drug </a:t>
            </a:r>
            <a:r>
              <a:rPr lang="en-US" sz="2400" i="1" u="sng" dirty="0" smtClean="0"/>
              <a:t>Design</a:t>
            </a:r>
            <a:r>
              <a:rPr lang="el-GR" sz="2400" b="1" dirty="0" smtClean="0"/>
              <a:t>:</a:t>
            </a:r>
            <a:r>
              <a:rPr lang="el-GR" sz="2400" dirty="0" smtClean="0"/>
              <a:t> </a:t>
            </a:r>
            <a:r>
              <a:rPr lang="el-GR" sz="2400" dirty="0" smtClean="0"/>
              <a:t>διαδικασία </a:t>
            </a:r>
            <a:r>
              <a:rPr lang="el-GR" sz="2400" dirty="0" smtClean="0"/>
              <a:t>για </a:t>
            </a:r>
            <a:r>
              <a:rPr lang="el-GR" sz="2400" dirty="0" smtClean="0"/>
              <a:t>νέ</a:t>
            </a:r>
            <a:r>
              <a:rPr lang="el-GR" sz="2400" dirty="0" smtClean="0"/>
              <a:t>α φάρμακα</a:t>
            </a:r>
            <a:r>
              <a:rPr lang="el-GR" sz="2400" dirty="0" smtClean="0"/>
              <a:t> </a:t>
            </a:r>
            <a:r>
              <a:rPr lang="el-GR" sz="2400" dirty="0" smtClean="0"/>
              <a:t>με βάση τη γνώση ενός βιολογικού </a:t>
            </a:r>
            <a:r>
              <a:rPr lang="el-GR" sz="2400" dirty="0" smtClean="0"/>
              <a:t>στόχου</a:t>
            </a:r>
          </a:p>
          <a:p>
            <a:endParaRPr lang="en-US" sz="2400" dirty="0" smtClean="0"/>
          </a:p>
          <a:p>
            <a:r>
              <a:rPr lang="en-US" sz="2400" dirty="0" smtClean="0"/>
              <a:t>e</a:t>
            </a:r>
            <a:r>
              <a:rPr lang="el-GR" sz="2400" dirty="0" smtClean="0"/>
              <a:t>)</a:t>
            </a:r>
            <a:r>
              <a:rPr lang="en-US" sz="2400" b="1" dirty="0" smtClean="0"/>
              <a:t> </a:t>
            </a:r>
            <a:r>
              <a:rPr lang="en-US" sz="2400" i="1" u="sng" dirty="0" smtClean="0"/>
              <a:t>Solid State (</a:t>
            </a:r>
            <a:r>
              <a:rPr lang="en-US" sz="2400" i="1" u="sng" dirty="0" err="1" smtClean="0"/>
              <a:t>Solventless</a:t>
            </a:r>
            <a:r>
              <a:rPr lang="en-US" sz="2400" i="1" u="sng" dirty="0" smtClean="0"/>
              <a:t>) Chemical Reactions</a:t>
            </a:r>
            <a:r>
              <a:rPr lang="el-GR" sz="2400" i="1" u="sng" dirty="0" smtClean="0"/>
              <a:t>: </a:t>
            </a:r>
            <a:r>
              <a:rPr lang="el-GR" sz="2400" dirty="0" smtClean="0"/>
              <a:t>ένα σύστημα </a:t>
            </a:r>
            <a:r>
              <a:rPr lang="el-GR" sz="2400" dirty="0" smtClean="0"/>
              <a:t>χημικής αντίδρασης, απουσία διαλύτη</a:t>
            </a:r>
          </a:p>
          <a:p>
            <a:endParaRPr lang="el-GR" sz="2400" dirty="0" smtClean="0"/>
          </a:p>
          <a:p>
            <a:r>
              <a:rPr lang="en-US" sz="2400" dirty="0" smtClean="0"/>
              <a:t>f</a:t>
            </a:r>
            <a:r>
              <a:rPr lang="el-GR" sz="2400" dirty="0" smtClean="0"/>
              <a:t>)</a:t>
            </a:r>
            <a:r>
              <a:rPr lang="en-US" sz="2400" b="1" dirty="0" smtClean="0"/>
              <a:t> </a:t>
            </a:r>
            <a:r>
              <a:rPr lang="en-US" sz="2400" i="1" u="sng" dirty="0" smtClean="0"/>
              <a:t>Ionic Liquids</a:t>
            </a:r>
            <a:r>
              <a:rPr lang="el-GR" sz="2400" dirty="0" smtClean="0"/>
              <a:t>: άλας </a:t>
            </a:r>
            <a:r>
              <a:rPr lang="el-GR" sz="2400" dirty="0" smtClean="0"/>
              <a:t>στην υγρή </a:t>
            </a:r>
            <a:r>
              <a:rPr lang="el-GR" sz="2400" dirty="0" smtClean="0"/>
              <a:t>κατάσταση, γνωστοί </a:t>
            </a:r>
            <a:r>
              <a:rPr lang="el-GR" sz="2400" dirty="0" smtClean="0"/>
              <a:t>ως «διαλύτες του μέλλοντος" καθώς και "διαλύτες </a:t>
            </a:r>
            <a:r>
              <a:rPr lang="el-GR" sz="2400" dirty="0" err="1" smtClean="0"/>
              <a:t>designer</a:t>
            </a:r>
            <a:r>
              <a:rPr lang="el-GR" sz="2400" dirty="0" smtClean="0"/>
              <a:t>"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2316125" y="1447800"/>
            <a:ext cx="496894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Inorganic Crystal Engineering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sz="2400" dirty="0" smtClean="0"/>
              <a:t>Η μηχανική των κρυστάλλων με μεταλλικά και οργανικά δομικά </a:t>
            </a:r>
            <a:r>
              <a:rPr lang="el-GR" sz="2400" dirty="0" smtClean="0"/>
              <a:t>στοιχεία ασχολείται </a:t>
            </a:r>
            <a:r>
              <a:rPr lang="el-GR" sz="2400" dirty="0" smtClean="0"/>
              <a:t>με τους ισχυρούς δεσμούς συναρμογής πέραν όλων </a:t>
            </a:r>
            <a:r>
              <a:rPr lang="el-GR" sz="2400" dirty="0" smtClean="0"/>
              <a:t>των άλλων </a:t>
            </a:r>
            <a:r>
              <a:rPr lang="el-GR" sz="2400" dirty="0" smtClean="0"/>
              <a:t>ασθενών αλληλεπιδράσεων και ονομάζεται </a:t>
            </a:r>
            <a:endParaRPr lang="el-GR" sz="2400" dirty="0" smtClean="0"/>
          </a:p>
          <a:p>
            <a:pPr algn="ctr">
              <a:buNone/>
            </a:pPr>
            <a:r>
              <a:rPr lang="en-US" sz="2400" b="1" i="1" dirty="0" smtClean="0"/>
              <a:t>Inorganic </a:t>
            </a:r>
            <a:r>
              <a:rPr lang="en-US" sz="2400" b="1" i="1" dirty="0" smtClean="0"/>
              <a:t>Crystal </a:t>
            </a:r>
            <a:r>
              <a:rPr lang="en-US" sz="2400" b="1" i="1" dirty="0" smtClean="0"/>
              <a:t>Engineering</a:t>
            </a:r>
            <a:endParaRPr lang="el-GR" sz="2400" b="1" i="1" dirty="0" smtClean="0"/>
          </a:p>
          <a:p>
            <a:endParaRPr lang="el-GR" sz="2400" dirty="0" smtClean="0"/>
          </a:p>
          <a:p>
            <a:endParaRPr lang="en-US" sz="2400" dirty="0" smtClean="0"/>
          </a:p>
          <a:p>
            <a:r>
              <a:rPr lang="el-GR" sz="2400" dirty="0" smtClean="0"/>
              <a:t>Κατηγορίες : </a:t>
            </a:r>
            <a:r>
              <a:rPr lang="en-US" sz="2400" dirty="0" smtClean="0"/>
              <a:t>MOFs, MOPs, MOCs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28596" y="428604"/>
            <a:ext cx="8229600" cy="600079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Crystal engineering</a:t>
            </a:r>
            <a:r>
              <a:rPr lang="el-GR" sz="2400" dirty="0" smtClean="0"/>
              <a:t>: «</a:t>
            </a:r>
            <a:r>
              <a:rPr lang="en-US" sz="2400" dirty="0" smtClean="0"/>
              <a:t> the design of molecular solids, is the synthesis of functional solid-state structures from neutral or ionic building blocks, using intermolecular interactions in the design strategy</a:t>
            </a:r>
            <a:r>
              <a:rPr lang="el-GR" sz="2400" dirty="0" smtClean="0"/>
              <a:t>»</a:t>
            </a:r>
          </a:p>
          <a:p>
            <a:endParaRPr lang="el-GR" sz="2400" dirty="0" smtClean="0"/>
          </a:p>
          <a:p>
            <a:r>
              <a:rPr lang="el-GR" sz="2400" dirty="0" smtClean="0"/>
              <a:t>Ο όρος εισήχθη για πρώτη φορά στη βιβλιογραφία το 1955 από τον R. </a:t>
            </a:r>
            <a:r>
              <a:rPr lang="el-GR" sz="2400" dirty="0" err="1" smtClean="0"/>
              <a:t>Pepinsky</a:t>
            </a:r>
            <a:endParaRPr lang="el-GR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Κατά τη διάρκεια της δεκαετίας του ΄70 και του '80, διερευνήθηκαν πολλές αντιδράσεις στερεάς κατάστασης</a:t>
            </a:r>
            <a:br>
              <a:rPr lang="el-GR" sz="2400" dirty="0" smtClean="0"/>
            </a:br>
            <a:endParaRPr lang="en-US" sz="2400" dirty="0" smtClean="0"/>
          </a:p>
          <a:p>
            <a:endParaRPr lang="el-GR" dirty="0" smtClean="0"/>
          </a:p>
          <a:p>
            <a:endParaRPr lang="en-US" dirty="0" smtClean="0"/>
          </a:p>
          <a:p>
            <a:endParaRPr lang="el-GR" dirty="0" smtClean="0"/>
          </a:p>
          <a:p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Μελέτες με </a:t>
            </a:r>
            <a:r>
              <a:rPr lang="el-GR" sz="3600" dirty="0" err="1" smtClean="0"/>
              <a:t>νουκλεοβάσεις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15328" cy="4525963"/>
          </a:xfrm>
        </p:spPr>
        <p:txBody>
          <a:bodyPr>
            <a:normAutofit lnSpcReduction="10000"/>
          </a:bodyPr>
          <a:lstStyle/>
          <a:p>
            <a:r>
              <a:rPr lang="el-GR" sz="2400" dirty="0" err="1" smtClean="0"/>
              <a:t>Υπερμοριακές</a:t>
            </a:r>
            <a:r>
              <a:rPr lang="el-GR" sz="2400" dirty="0" smtClean="0"/>
              <a:t> αλληλεπιδράσεις που περιλαμβάνουν </a:t>
            </a:r>
            <a:r>
              <a:rPr lang="el-GR" sz="2400" dirty="0" err="1" smtClean="0"/>
              <a:t>νουκλεοβάσεις</a:t>
            </a:r>
            <a:r>
              <a:rPr lang="el-GR" sz="2400" dirty="0" smtClean="0"/>
              <a:t> και </a:t>
            </a:r>
            <a:br>
              <a:rPr lang="el-GR" sz="2400" dirty="0" smtClean="0"/>
            </a:br>
            <a:r>
              <a:rPr lang="el-GR" sz="2400" dirty="0" smtClean="0"/>
              <a:t>παράγωγά τους </a:t>
            </a:r>
            <a:r>
              <a:rPr lang="el-GR" sz="2400" dirty="0" smtClean="0">
                <a:sym typeface="Wingdings" pitchFamily="2" charset="2"/>
              </a:rPr>
              <a:t> </a:t>
            </a:r>
            <a:r>
              <a:rPr lang="el-GR" sz="2400" dirty="0" smtClean="0"/>
              <a:t>βιολογία </a:t>
            </a:r>
            <a:r>
              <a:rPr lang="el-GR" sz="2400" dirty="0" smtClean="0"/>
              <a:t>!!!!</a:t>
            </a:r>
          </a:p>
          <a:p>
            <a:endParaRPr lang="el-GR" sz="2400" dirty="0" smtClean="0"/>
          </a:p>
          <a:p>
            <a:r>
              <a:rPr lang="el-GR" sz="2400" dirty="0" smtClean="0"/>
              <a:t>Μελέτες : η </a:t>
            </a:r>
            <a:r>
              <a:rPr lang="en-US" sz="2400" dirty="0" smtClean="0"/>
              <a:t>P=O </a:t>
            </a:r>
            <a:r>
              <a:rPr lang="el-GR" sz="2400" dirty="0" smtClean="0"/>
              <a:t>ομάδα (ισχυρός δέκτης δεσμού Η) δεν εμπλέκεται στο δεσμό Η με τις βάσεις κι έτσι δεν ενοχλεί την αλληλεπίδραση μεταξύ των </a:t>
            </a:r>
            <a:r>
              <a:rPr lang="el-GR" sz="2400" dirty="0" err="1" smtClean="0"/>
              <a:t>νουκλεοβασικών</a:t>
            </a:r>
            <a:r>
              <a:rPr lang="el-GR" sz="2400" dirty="0" smtClean="0"/>
              <a:t> </a:t>
            </a:r>
            <a:r>
              <a:rPr lang="el-GR" sz="2400" dirty="0" smtClean="0"/>
              <a:t>τμημάτων</a:t>
            </a:r>
          </a:p>
          <a:p>
            <a:endParaRPr lang="el-GR" sz="2400" dirty="0" smtClean="0"/>
          </a:p>
          <a:p>
            <a:r>
              <a:rPr lang="el-GR" sz="2400" dirty="0" smtClean="0"/>
              <a:t>Αλληλεπίδραση </a:t>
            </a:r>
            <a:r>
              <a:rPr lang="el-GR" sz="2400" dirty="0" err="1" smtClean="0"/>
              <a:t>νουκλεοβάσεων</a:t>
            </a:r>
            <a:r>
              <a:rPr lang="el-GR" sz="2400" dirty="0" smtClean="0"/>
              <a:t> μόνο με μεταλλικά </a:t>
            </a:r>
            <a:r>
              <a:rPr lang="el-GR" sz="2400" dirty="0" smtClean="0"/>
              <a:t>ιόντα</a:t>
            </a:r>
          </a:p>
          <a:p>
            <a:endParaRPr lang="el-GR" sz="2400" dirty="0" smtClean="0"/>
          </a:p>
          <a:p>
            <a:r>
              <a:rPr lang="en-US" sz="2400" dirty="0" smtClean="0"/>
              <a:t>Metal-</a:t>
            </a:r>
            <a:r>
              <a:rPr lang="en-US" sz="2400" dirty="0" err="1" smtClean="0"/>
              <a:t>noucleobase</a:t>
            </a:r>
            <a:r>
              <a:rPr lang="en-US" sz="2400" dirty="0" smtClean="0"/>
              <a:t> frameworks</a:t>
            </a:r>
            <a:r>
              <a:rPr lang="el-GR" sz="2400" dirty="0" smtClean="0"/>
              <a:t> </a:t>
            </a:r>
            <a:r>
              <a:rPr lang="el-GR" sz="2400" dirty="0" smtClean="0">
                <a:sym typeface="Wingdings" pitchFamily="2" charset="2"/>
              </a:rPr>
              <a:t> μελέτες συναρμογής</a:t>
            </a:r>
            <a:endParaRPr lang="el-GR" sz="2400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el-GR" sz="3600" dirty="0" smtClean="0"/>
              <a:t>Τεχνικές προσδιορισμού κρυσταλλικής δομής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500034" y="2332037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Single crystal X-rays </a:t>
            </a:r>
            <a:r>
              <a:rPr lang="en-US" sz="2400" dirty="0" smtClean="0"/>
              <a:t>diffraction</a:t>
            </a:r>
            <a:endParaRPr lang="en-US" sz="2400" dirty="0" smtClean="0"/>
          </a:p>
          <a:p>
            <a:r>
              <a:rPr lang="en-US" sz="2400" dirty="0" smtClean="0"/>
              <a:t>Powder X-rays </a:t>
            </a:r>
            <a:r>
              <a:rPr lang="en-US" sz="2400" dirty="0" smtClean="0"/>
              <a:t>diffraction</a:t>
            </a:r>
          </a:p>
          <a:p>
            <a:r>
              <a:rPr lang="en-US" sz="2400" dirty="0" smtClean="0"/>
              <a:t>IR </a:t>
            </a:r>
            <a:endParaRPr lang="en-US" sz="2400" dirty="0" smtClean="0"/>
          </a:p>
          <a:p>
            <a:r>
              <a:rPr lang="en-US" sz="2400" dirty="0" smtClean="0"/>
              <a:t>NMR </a:t>
            </a:r>
          </a:p>
          <a:p>
            <a:r>
              <a:rPr lang="en-US" sz="2400" dirty="0" smtClean="0"/>
              <a:t>EPR</a:t>
            </a:r>
          </a:p>
          <a:p>
            <a:r>
              <a:rPr lang="el-GR" sz="2400" dirty="0" smtClean="0"/>
              <a:t>Κυκλικός </a:t>
            </a:r>
            <a:r>
              <a:rPr lang="el-GR" sz="2400" dirty="0" err="1" smtClean="0"/>
              <a:t>διχρωισμός</a:t>
            </a:r>
            <a:r>
              <a:rPr lang="en-US" sz="2400" dirty="0" smtClean="0"/>
              <a:t> </a:t>
            </a:r>
            <a:r>
              <a:rPr lang="el-GR" sz="2400" dirty="0" smtClean="0"/>
              <a:t>(</a:t>
            </a:r>
            <a:r>
              <a:rPr lang="en-US" sz="2400" dirty="0" smtClean="0"/>
              <a:t>CD)</a:t>
            </a:r>
            <a:endParaRPr lang="el-GR" sz="2400" dirty="0" smtClean="0"/>
          </a:p>
          <a:p>
            <a:r>
              <a:rPr lang="el-GR" sz="2400" dirty="0" smtClean="0"/>
              <a:t>Φασματοσκοπία </a:t>
            </a:r>
            <a:r>
              <a:rPr lang="en-US" sz="2400" dirty="0" smtClean="0"/>
              <a:t>Mossbauer</a:t>
            </a:r>
          </a:p>
          <a:p>
            <a:endParaRPr lang="el-GR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Συμπεράσματα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57158" y="207167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Η κατανόηση </a:t>
            </a:r>
            <a:r>
              <a:rPr lang="el-GR" sz="2400" dirty="0" smtClean="0"/>
              <a:t>των </a:t>
            </a:r>
            <a:r>
              <a:rPr lang="el-GR" sz="2400" dirty="0" err="1" smtClean="0"/>
              <a:t>διαμοριακών</a:t>
            </a:r>
            <a:r>
              <a:rPr lang="el-GR" sz="2400" dirty="0" smtClean="0"/>
              <a:t> αλληλεπιδράσεων στο πλαίσιο του </a:t>
            </a:r>
            <a:r>
              <a:rPr lang="en-US" sz="2400" dirty="0" smtClean="0"/>
              <a:t>crystal packing </a:t>
            </a:r>
            <a:r>
              <a:rPr lang="el-GR" sz="2400" dirty="0" smtClean="0"/>
              <a:t>και η</a:t>
            </a:r>
            <a:r>
              <a:rPr lang="el-GR" sz="2400" dirty="0" smtClean="0"/>
              <a:t> </a:t>
            </a:r>
            <a:r>
              <a:rPr lang="el-GR" sz="2400" dirty="0" smtClean="0"/>
              <a:t>χρησιμοποίηση αυτής της κατανόησης </a:t>
            </a:r>
            <a:r>
              <a:rPr lang="el-GR" sz="2400" dirty="0" smtClean="0"/>
              <a:t>θα βοηθήσει στο </a:t>
            </a:r>
            <a:r>
              <a:rPr lang="el-GR" sz="2400" dirty="0" smtClean="0"/>
              <a:t>σχεδιασμό νέων στερεών με επιθυμητές φυσικές</a:t>
            </a:r>
            <a:r>
              <a:rPr lang="en-US" sz="2400" dirty="0" smtClean="0"/>
              <a:t> </a:t>
            </a:r>
            <a:r>
              <a:rPr lang="el-GR" sz="2400" dirty="0" smtClean="0"/>
              <a:t>και χημικές </a:t>
            </a:r>
            <a:r>
              <a:rPr lang="el-GR" sz="2400" dirty="0" smtClean="0"/>
              <a:t>ιδιότητες</a:t>
            </a:r>
          </a:p>
          <a:p>
            <a:endParaRPr lang="el-GR" sz="2400" dirty="0" smtClean="0"/>
          </a:p>
          <a:p>
            <a:r>
              <a:rPr lang="el-GR" sz="2400" dirty="0" smtClean="0"/>
              <a:t>Τα τελευταία </a:t>
            </a:r>
            <a:r>
              <a:rPr lang="el-GR" sz="2400" dirty="0" err="1" smtClean="0"/>
              <a:t>χρόνια,ο</a:t>
            </a:r>
            <a:r>
              <a:rPr lang="en-US" sz="2400" dirty="0" smtClean="0"/>
              <a:t> </a:t>
            </a:r>
            <a:r>
              <a:rPr lang="el-GR" sz="2400" dirty="0" smtClean="0"/>
              <a:t>ορθολογικός σχεδιασμός </a:t>
            </a:r>
            <a:r>
              <a:rPr lang="el-GR" sz="2400" dirty="0" err="1" smtClean="0"/>
              <a:t>πολυεπίπεδων</a:t>
            </a:r>
            <a:r>
              <a:rPr lang="el-GR" sz="2400" dirty="0" smtClean="0"/>
              <a:t> δομών </a:t>
            </a:r>
            <a:r>
              <a:rPr lang="el-GR" sz="2400" dirty="0" smtClean="0"/>
              <a:t>και </a:t>
            </a:r>
            <a:r>
              <a:rPr lang="el-GR" sz="2400" dirty="0" err="1" smtClean="0"/>
              <a:t>πορώδων</a:t>
            </a:r>
            <a:r>
              <a:rPr lang="el-GR" sz="2400" dirty="0" smtClean="0"/>
              <a:t> </a:t>
            </a:r>
            <a:r>
              <a:rPr lang="el-GR" sz="2400" dirty="0" smtClean="0"/>
              <a:t>στερών που μιμούνται τις λειτουργικές ιδιότητες </a:t>
            </a:r>
            <a:r>
              <a:rPr lang="el-GR" sz="2400" dirty="0" smtClean="0"/>
              <a:t>των φυσικών </a:t>
            </a:r>
            <a:r>
              <a:rPr lang="el-GR" sz="2400" dirty="0" smtClean="0"/>
              <a:t>αργίλων και ζεόλιθων φαίνεται να έχει προσελκύσει μεγαλύτερη προσοχή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Συμπεράσματα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57158" y="1928802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Οι δομικές πληροφορίες σχετικά με  μόρια ή ιόντα που αποτελούν τα κρυσταλλικά υλικά </a:t>
            </a:r>
          </a:p>
          <a:p>
            <a:pPr>
              <a:buFont typeface="Wingdings" pitchFamily="2" charset="2"/>
              <a:buChar char="Ø"/>
            </a:pPr>
            <a:r>
              <a:rPr lang="el-GR" sz="2400" dirty="0" smtClean="0"/>
              <a:t>ανάπτυξη νέων προσεγγίσεων για σχεδιασμό υλικών</a:t>
            </a:r>
          </a:p>
          <a:p>
            <a:pPr>
              <a:buFont typeface="Wingdings" pitchFamily="2" charset="2"/>
              <a:buChar char="Ø"/>
            </a:pPr>
            <a:r>
              <a:rPr lang="el-GR" sz="2400" dirty="0" smtClean="0"/>
              <a:t>αξιολόγηση της σκοπιμότητας των προτεινόμενων διαρθρωτικών προτύπων</a:t>
            </a:r>
          </a:p>
          <a:p>
            <a:pPr>
              <a:buFont typeface="Wingdings" pitchFamily="2" charset="2"/>
              <a:buChar char="Ø"/>
            </a:pPr>
            <a:r>
              <a:rPr lang="el-GR" sz="2400" dirty="0" smtClean="0"/>
              <a:t>εξακρίβωση δεσμών μεταξύ μοριακών ειδών </a:t>
            </a:r>
          </a:p>
          <a:p>
            <a:pPr>
              <a:buFont typeface="Wingdings" pitchFamily="2" charset="2"/>
              <a:buChar char="Ø"/>
            </a:pPr>
            <a:r>
              <a:rPr lang="el-GR" sz="2400" dirty="0" smtClean="0"/>
              <a:t>λύση χημικών προβλημάτων</a:t>
            </a:r>
          </a:p>
          <a:p>
            <a:pPr>
              <a:buNone/>
            </a:pPr>
            <a:r>
              <a:rPr lang="el-GR" sz="2400" dirty="0" smtClean="0"/>
              <a:t>	</a:t>
            </a:r>
            <a:r>
              <a:rPr lang="el-GR" sz="2400" dirty="0" smtClean="0"/>
              <a:t>Σχετικά με αυτό οι κρυσταλλογραφικές βάσεις δεδομένων καθώς και οι τεχνικές  προσδιορισμού δομής είναι υψίστης σημασίας για τους ερευνητές.</a:t>
            </a:r>
            <a:endParaRPr lang="el-GR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onlinelibrary.wiley.com/doi/10.1002/anie.200700534/full</a:t>
            </a:r>
          </a:p>
          <a:p>
            <a:r>
              <a:rPr lang="en-US" sz="2000" dirty="0" smtClean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pubs.acs.org/doi/abs/10.1021/cg0200356</a:t>
            </a:r>
          </a:p>
          <a:p>
            <a:r>
              <a:rPr lang="en-US" sz="2000" dirty="0" smtClean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pubs.acs.org/doi/abs/10.1021/cg101241x</a:t>
            </a:r>
            <a:endParaRPr lang="en-US" sz="2000" dirty="0" smtClean="0">
              <a:hlinkClick r:id="rId2"/>
            </a:endParaRPr>
          </a:p>
          <a:p>
            <a:r>
              <a:rPr lang="en-US" sz="2000" dirty="0" smtClean="0">
                <a:hlinkClick r:id="rId2"/>
              </a:rPr>
              <a:t>http</a:t>
            </a:r>
            <a:r>
              <a:rPr lang="en-US" sz="2000" dirty="0" smtClean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pubs.acs.org/doi/abs/10.1021/ja403264c</a:t>
            </a:r>
            <a:endParaRPr lang="en-US" sz="2000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28596" y="1643050"/>
            <a:ext cx="8229600" cy="47863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3600" dirty="0" smtClean="0"/>
              <a:t>Ευχαριστώ για την προσοχή σας!!!!!!</a:t>
            </a:r>
            <a:endParaRPr lang="el-GR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643182"/>
            <a:ext cx="4071966" cy="372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</a:t>
            </a:r>
            <a:r>
              <a:rPr lang="el-GR" sz="2400" dirty="0" smtClean="0"/>
              <a:t>1980 και 1990 ήταν επίσης μια περίοδος κατά την οποία υπήρχε αυξανόμενη εκτίμηση του ρόλου των </a:t>
            </a:r>
            <a:r>
              <a:rPr lang="el-GR" sz="2400" dirty="0" err="1" smtClean="0"/>
              <a:t>διαμοριακών</a:t>
            </a:r>
            <a:r>
              <a:rPr lang="el-GR" sz="2400" dirty="0" smtClean="0"/>
              <a:t> </a:t>
            </a:r>
            <a:r>
              <a:rPr lang="el-GR" sz="2400" dirty="0" smtClean="0"/>
              <a:t>αλληλεπιδράσεων</a:t>
            </a:r>
          </a:p>
          <a:p>
            <a:endParaRPr lang="en-US" sz="2400" dirty="0" smtClean="0"/>
          </a:p>
          <a:p>
            <a:r>
              <a:rPr lang="el-GR" sz="2400" dirty="0" smtClean="0"/>
              <a:t>α</a:t>
            </a:r>
            <a:r>
              <a:rPr lang="el-GR" sz="2400" dirty="0" smtClean="0"/>
              <a:t>ρχές 1990</a:t>
            </a:r>
            <a:r>
              <a:rPr lang="el-GR" sz="2400" dirty="0" smtClean="0"/>
              <a:t>, </a:t>
            </a:r>
            <a:r>
              <a:rPr lang="el-GR" sz="2400" dirty="0" err="1" smtClean="0"/>
              <a:t>Maddox</a:t>
            </a:r>
            <a:r>
              <a:rPr lang="el-GR" sz="2400" dirty="0" smtClean="0"/>
              <a:t> (τότε αρχισυντάκτης του </a:t>
            </a:r>
            <a:r>
              <a:rPr lang="en-US" sz="2400" dirty="0" smtClean="0"/>
              <a:t>Nature</a:t>
            </a:r>
            <a:r>
              <a:rPr lang="el-GR" sz="2400" dirty="0" smtClean="0"/>
              <a:t>) «αδύνατο να προβλεφθεί κρυσταλλική αρχιτεκτονική από τη χημική σύνθεση»</a:t>
            </a:r>
          </a:p>
          <a:p>
            <a:pPr>
              <a:buNone/>
            </a:pPr>
            <a:r>
              <a:rPr lang="el-GR" sz="2400" dirty="0" smtClean="0">
                <a:sym typeface="Wingdings" pitchFamily="2" charset="2"/>
              </a:rPr>
              <a:t>		25 χρόνια μετά είναι ολόκληρος τομέας!!!</a:t>
            </a:r>
            <a:endParaRPr lang="en-US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Η </a:t>
            </a:r>
            <a:r>
              <a:rPr lang="el-GR" sz="2400" dirty="0" smtClean="0"/>
              <a:t>μηχανική κρυστάλλων        </a:t>
            </a:r>
            <a:r>
              <a:rPr lang="el-GR" sz="2400" dirty="0" smtClean="0"/>
              <a:t>	</a:t>
            </a:r>
            <a:r>
              <a:rPr lang="el-GR" sz="2400" dirty="0" err="1" smtClean="0"/>
              <a:t>υπερμοριακή</a:t>
            </a:r>
            <a:r>
              <a:rPr lang="el-GR" sz="2400" dirty="0" smtClean="0"/>
              <a:t> </a:t>
            </a:r>
            <a:r>
              <a:rPr lang="el-GR" sz="2400" dirty="0" smtClean="0"/>
              <a:t>χημεία, κρυσταλλογραφία </a:t>
            </a:r>
            <a:r>
              <a:rPr lang="el-GR" sz="2400" dirty="0" err="1" smtClean="0"/>
              <a:t>ακτίνων</a:t>
            </a:r>
            <a:r>
              <a:rPr lang="el-GR" sz="2400" dirty="0" smtClean="0"/>
              <a:t>-Χ , χημεία υλικών, χημεία στερεάς κατάστασης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3 - Αριστερό-δεξιό βέλος"/>
          <p:cNvSpPr/>
          <p:nvPr/>
        </p:nvSpPr>
        <p:spPr>
          <a:xfrm>
            <a:off x="4071934" y="4214818"/>
            <a:ext cx="714380" cy="14287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8229600" cy="5572164"/>
          </a:xfrm>
        </p:spPr>
        <p:txBody>
          <a:bodyPr>
            <a:normAutofit/>
          </a:bodyPr>
          <a:lstStyle/>
          <a:p>
            <a:r>
              <a:rPr lang="el-GR" sz="2400" i="1" dirty="0" err="1" smtClean="0"/>
              <a:t>Υ</a:t>
            </a:r>
            <a:r>
              <a:rPr lang="el-GR" sz="2400" i="1" dirty="0" err="1" smtClean="0"/>
              <a:t>περμοριακή</a:t>
            </a:r>
            <a:r>
              <a:rPr lang="el-GR" sz="2400" i="1" dirty="0" smtClean="0"/>
              <a:t> χημεία</a:t>
            </a:r>
            <a:r>
              <a:rPr lang="el-GR" sz="2400" dirty="0" smtClean="0"/>
              <a:t>: τα </a:t>
            </a:r>
            <a:r>
              <a:rPr lang="el-GR" sz="2400" dirty="0" err="1" smtClean="0"/>
              <a:t>supermolecules</a:t>
            </a:r>
            <a:r>
              <a:rPr lang="el-GR" sz="2400" dirty="0" smtClean="0"/>
              <a:t> και οι κρύσταλλοι δεν μπορούν να προβλεφθούν απευθείας </a:t>
            </a:r>
            <a:r>
              <a:rPr lang="el-GR" sz="2400" dirty="0" smtClean="0"/>
              <a:t>από μόρια</a:t>
            </a:r>
          </a:p>
          <a:p>
            <a:endParaRPr lang="el-GR" sz="2400" dirty="0" smtClean="0"/>
          </a:p>
          <a:p>
            <a:r>
              <a:rPr lang="el-GR" sz="2400" dirty="0" smtClean="0"/>
              <a:t>Σ</a:t>
            </a:r>
            <a:r>
              <a:rPr lang="el-GR" sz="2400" dirty="0" smtClean="0"/>
              <a:t>τόχος </a:t>
            </a:r>
            <a:r>
              <a:rPr lang="el-GR" sz="2400" dirty="0" smtClean="0"/>
              <a:t>του </a:t>
            </a:r>
            <a:r>
              <a:rPr lang="en-US" sz="2400" i="1" dirty="0" smtClean="0"/>
              <a:t>crystal engineering </a:t>
            </a:r>
            <a:r>
              <a:rPr lang="el-GR" sz="2400" dirty="0" smtClean="0"/>
              <a:t>:κρυσταλλικές </a:t>
            </a:r>
            <a:r>
              <a:rPr lang="el-GR" sz="2400" dirty="0" smtClean="0"/>
              <a:t>δομές </a:t>
            </a:r>
            <a:r>
              <a:rPr lang="el-GR" sz="2400" dirty="0" smtClean="0"/>
              <a:t>από μοριακές δομές</a:t>
            </a:r>
          </a:p>
          <a:p>
            <a:endParaRPr lang="el-GR" sz="2400" dirty="0" smtClean="0"/>
          </a:p>
          <a:p>
            <a:r>
              <a:rPr lang="el-GR" sz="2400" dirty="0" smtClean="0"/>
              <a:t> </a:t>
            </a:r>
            <a:r>
              <a:rPr lang="el-GR" sz="2400" dirty="0" smtClean="0"/>
              <a:t>Αυτό είναι το </a:t>
            </a:r>
            <a:r>
              <a:rPr lang="el-GR" sz="2400" i="1" dirty="0" smtClean="0"/>
              <a:t>συνθετικό στάδιο</a:t>
            </a:r>
            <a:r>
              <a:rPr lang="el-GR" sz="2400" dirty="0" smtClean="0"/>
              <a:t>, και δεν είναι απλό λόγω </a:t>
            </a:r>
            <a:r>
              <a:rPr lang="el-GR" sz="2400" dirty="0" smtClean="0"/>
              <a:t>της δομής </a:t>
            </a:r>
            <a:r>
              <a:rPr lang="el-GR" sz="2400" dirty="0" smtClean="0"/>
              <a:t>του </a:t>
            </a:r>
            <a:r>
              <a:rPr lang="el-GR" sz="2400" dirty="0" smtClean="0"/>
              <a:t>κρυστάλλου </a:t>
            </a:r>
          </a:p>
          <a:p>
            <a:endParaRPr lang="el-GR" sz="2400" dirty="0" smtClean="0"/>
          </a:p>
          <a:p>
            <a:r>
              <a:rPr lang="el-GR" sz="2400" i="1" dirty="0" smtClean="0"/>
              <a:t>Σ</a:t>
            </a:r>
            <a:r>
              <a:rPr lang="el-GR" sz="2400" i="1" dirty="0" smtClean="0"/>
              <a:t>υνθετική στρατηγική</a:t>
            </a:r>
            <a:r>
              <a:rPr lang="el-GR" sz="2400" i="1" dirty="0" smtClean="0"/>
              <a:t>:</a:t>
            </a:r>
            <a:r>
              <a:rPr lang="el-GR" sz="2400" dirty="0" smtClean="0"/>
              <a:t> </a:t>
            </a:r>
            <a:r>
              <a:rPr lang="el-GR" sz="2400" dirty="0" smtClean="0"/>
              <a:t>απαιτείται ένα στάδιο </a:t>
            </a:r>
            <a:r>
              <a:rPr lang="el-GR" sz="2400" i="1" dirty="0" err="1" smtClean="0"/>
              <a:t>ρετροσύνθεσης</a:t>
            </a:r>
            <a:r>
              <a:rPr lang="el-GR" sz="2400" i="1" dirty="0" err="1" smtClean="0">
                <a:sym typeface="Wingdings" pitchFamily="2" charset="2"/>
              </a:rPr>
              <a:t></a:t>
            </a:r>
            <a:r>
              <a:rPr lang="el-GR" sz="2400" dirty="0" smtClean="0"/>
              <a:t> απλοποίηση της κρυσταλλικής</a:t>
            </a: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smtClean="0"/>
              <a:t>δομής </a:t>
            </a:r>
            <a:r>
              <a:rPr lang="el-GR" sz="2400" dirty="0" smtClean="0"/>
              <a:t>σε μια μικρότερη μονάδα που ονομάζεται </a:t>
            </a:r>
            <a:r>
              <a:rPr lang="el-GR" sz="2400" b="1" i="1" dirty="0" err="1" smtClean="0"/>
              <a:t>synthon</a:t>
            </a:r>
            <a:endParaRPr lang="el-GR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400" b="1" dirty="0" err="1" smtClean="0"/>
              <a:t>synthon</a:t>
            </a:r>
            <a:r>
              <a:rPr lang="el-GR" sz="2400" dirty="0" smtClean="0"/>
              <a:t>: </a:t>
            </a:r>
            <a:r>
              <a:rPr lang="el-GR" sz="2400" dirty="0" smtClean="0"/>
              <a:t>μοριακά </a:t>
            </a:r>
            <a:r>
              <a:rPr lang="el-GR" sz="2400" dirty="0" smtClean="0"/>
              <a:t>θραύσματα και </a:t>
            </a:r>
            <a:r>
              <a:rPr lang="el-GR" sz="2400" dirty="0" err="1" smtClean="0"/>
              <a:t>υπερμοριακές</a:t>
            </a:r>
            <a:r>
              <a:rPr lang="el-GR" sz="2400" dirty="0" smtClean="0"/>
              <a:t> ενώσεις </a:t>
            </a:r>
            <a:r>
              <a:rPr lang="el-GR" sz="2400" dirty="0" smtClean="0"/>
              <a:t>μεταξύ </a:t>
            </a:r>
            <a:r>
              <a:rPr lang="el-GR" sz="2400" dirty="0" smtClean="0"/>
              <a:t>τους</a:t>
            </a:r>
          </a:p>
          <a:p>
            <a:endParaRPr lang="el-GR" sz="2400" dirty="0" smtClean="0"/>
          </a:p>
          <a:p>
            <a:pPr>
              <a:buNone/>
            </a:pPr>
            <a:r>
              <a:rPr lang="el-GR" sz="2400" dirty="0" smtClean="0">
                <a:sym typeface="Wingdings" pitchFamily="2" charset="2"/>
              </a:rPr>
              <a:t>	</a:t>
            </a:r>
            <a:r>
              <a:rPr lang="el-GR" sz="2400" dirty="0" err="1" smtClean="0">
                <a:sym typeface="Wingdings" pitchFamily="2" charset="2"/>
              </a:rPr>
              <a:t></a:t>
            </a:r>
            <a:r>
              <a:rPr lang="el-GR" sz="2400" dirty="0" err="1" smtClean="0"/>
              <a:t>δεσμοί</a:t>
            </a:r>
            <a:r>
              <a:rPr lang="el-GR" sz="2400" dirty="0" smtClean="0"/>
              <a:t> </a:t>
            </a:r>
            <a:r>
              <a:rPr lang="el-GR" sz="2400" dirty="0" smtClean="0"/>
              <a:t>υδρογόνου και άλλες </a:t>
            </a:r>
            <a:r>
              <a:rPr lang="el-GR" sz="2400" dirty="0" err="1" smtClean="0"/>
              <a:t>κατευθυντικές</a:t>
            </a: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smtClean="0"/>
              <a:t>αλληλεπιδράσεις</a:t>
            </a:r>
          </a:p>
          <a:p>
            <a:pPr>
              <a:buNone/>
            </a:pPr>
            <a:endParaRPr lang="el-GR" sz="2400" dirty="0" smtClean="0"/>
          </a:p>
          <a:p>
            <a:pPr>
              <a:buFont typeface="Wingdings" pitchFamily="2" charset="2"/>
              <a:buChar char="v"/>
            </a:pPr>
            <a:r>
              <a:rPr lang="el-GR" sz="2400" dirty="0" smtClean="0"/>
              <a:t>Το </a:t>
            </a:r>
            <a:r>
              <a:rPr lang="el-GR" sz="2400" dirty="0" err="1" smtClean="0"/>
              <a:t>υπερμοριακό</a:t>
            </a:r>
            <a:r>
              <a:rPr lang="el-GR" sz="2400" dirty="0" smtClean="0"/>
              <a:t> </a:t>
            </a:r>
            <a:r>
              <a:rPr lang="el-GR" sz="2400" dirty="0" err="1" smtClean="0"/>
              <a:t>Synthon</a:t>
            </a:r>
            <a:r>
              <a:rPr lang="el-GR" sz="2400" dirty="0" smtClean="0"/>
              <a:t> είναι μια καλή προσέγγιση για ολόκληρο τον </a:t>
            </a:r>
            <a:r>
              <a:rPr lang="el-GR" sz="2400" dirty="0" smtClean="0"/>
              <a:t>κρύσταλλο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err="1" smtClean="0"/>
              <a:t>Δ</a:t>
            </a:r>
            <a:r>
              <a:rPr lang="el-GR" sz="3600" dirty="0" err="1" smtClean="0"/>
              <a:t>ιαμοριακές</a:t>
            </a:r>
            <a:r>
              <a:rPr lang="el-GR" sz="3600" dirty="0" smtClean="0"/>
              <a:t> </a:t>
            </a:r>
            <a:r>
              <a:rPr lang="el-GR" sz="3600" dirty="0" smtClean="0"/>
              <a:t>αλληλεπιδράσεις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Δεσμοί συναρμογής και ιοντικές αλληλεπιδράσεις </a:t>
            </a:r>
          </a:p>
          <a:p>
            <a:endParaRPr lang="el-GR" sz="2400" dirty="0" smtClean="0"/>
          </a:p>
          <a:p>
            <a:r>
              <a:rPr lang="el-GR" sz="2400" dirty="0" smtClean="0"/>
              <a:t>Δ</a:t>
            </a:r>
            <a:r>
              <a:rPr lang="el-GR" sz="2400" dirty="0" smtClean="0"/>
              <a:t>εσμοί </a:t>
            </a:r>
            <a:r>
              <a:rPr lang="el-GR" sz="2400" dirty="0" smtClean="0"/>
              <a:t>υδρογόνου: ισχυρότατες αλληλεπιδράσεις</a:t>
            </a:r>
          </a:p>
          <a:p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	</a:t>
            </a:r>
            <a:r>
              <a:rPr lang="el-GR" sz="2400" dirty="0" smtClean="0"/>
              <a:t> </a:t>
            </a:r>
            <a:r>
              <a:rPr lang="el-GR" sz="2400" dirty="0" err="1" smtClean="0">
                <a:sym typeface="Wingdings" pitchFamily="2" charset="2"/>
              </a:rPr>
              <a:t>Δεσμός</a:t>
            </a:r>
            <a:r>
              <a:rPr lang="el-GR" sz="2400" dirty="0" smtClean="0">
                <a:sym typeface="Wingdings" pitchFamily="2" charset="2"/>
              </a:rPr>
              <a:t> υδρογόνου= </a:t>
            </a:r>
            <a:r>
              <a:rPr lang="el-GR" sz="2400" dirty="0" err="1" smtClean="0">
                <a:sym typeface="Wingdings" pitchFamily="2" charset="2"/>
              </a:rPr>
              <a:t>κατευθυντικός</a:t>
            </a:r>
            <a:r>
              <a:rPr lang="el-GR" sz="2400" dirty="0" smtClean="0">
                <a:sym typeface="Wingdings" pitchFamily="2" charset="2"/>
              </a:rPr>
              <a:t> δεσμός!!!</a:t>
            </a:r>
            <a:r>
              <a:rPr lang="el-GR" sz="2400" dirty="0" smtClean="0"/>
              <a:t> </a:t>
            </a: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b="1" dirty="0" smtClean="0"/>
              <a:t> πλεονέκτημα </a:t>
            </a:r>
            <a:r>
              <a:rPr lang="el-GR" sz="2400" dirty="0" smtClean="0"/>
              <a:t>στο σχεδιασμό </a:t>
            </a:r>
            <a:r>
              <a:rPr lang="el-GR" sz="2400" dirty="0" smtClean="0"/>
              <a:t>κρυστάλλων</a:t>
            </a:r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endParaRPr lang="el-GR" sz="2400" dirty="0" smtClean="0"/>
          </a:p>
          <a:p>
            <a:r>
              <a:rPr lang="el-GR" sz="2400" dirty="0" smtClean="0"/>
              <a:t>Αλληλεπίδραση </a:t>
            </a:r>
            <a:r>
              <a:rPr lang="el-GR" sz="2400" dirty="0" err="1" smtClean="0"/>
              <a:t>Au</a:t>
            </a:r>
            <a:r>
              <a:rPr lang="el-GR" sz="2400" dirty="0" smtClean="0"/>
              <a:t> </a:t>
            </a:r>
            <a:r>
              <a:rPr lang="el-GR" sz="2400" dirty="0" smtClean="0"/>
              <a:t>··· </a:t>
            </a:r>
            <a:r>
              <a:rPr lang="el-GR" sz="2400" dirty="0" err="1" smtClean="0"/>
              <a:t>Au</a:t>
            </a:r>
            <a:endParaRPr lang="el-G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Αλληλεπιδράσεις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28596" y="1357298"/>
            <a:ext cx="8229600" cy="240030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sz="2400" dirty="0" smtClean="0"/>
              <a:t>Ασθενείς αλληλεπιδράσεις</a:t>
            </a:r>
            <a:r>
              <a:rPr lang="el-GR" sz="2400" dirty="0" smtClean="0"/>
              <a:t>: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r>
              <a:rPr lang="en-US" sz="2400" dirty="0" smtClean="0"/>
              <a:t>C - H ··· O</a:t>
            </a:r>
          </a:p>
          <a:p>
            <a:r>
              <a:rPr lang="en-US" sz="2400" dirty="0" smtClean="0"/>
              <a:t>C - H ··· F</a:t>
            </a:r>
          </a:p>
          <a:p>
            <a:r>
              <a:rPr lang="el-GR" sz="2400" dirty="0" smtClean="0"/>
              <a:t>Δεσμοί α</a:t>
            </a:r>
            <a:r>
              <a:rPr lang="el-GR" sz="2400" dirty="0" smtClean="0"/>
              <a:t>λογόνου-αλογόνου</a:t>
            </a:r>
            <a:endParaRPr lang="el-GR" sz="2400" dirty="0" smtClean="0"/>
          </a:p>
          <a:p>
            <a:endParaRPr lang="el-G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071941"/>
            <a:ext cx="4643470" cy="231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500034" y="642918"/>
            <a:ext cx="8229600" cy="31146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400" dirty="0" smtClean="0"/>
              <a:t>Ισχυροί δεσμοί Η</a:t>
            </a:r>
            <a:r>
              <a:rPr lang="el-GR" sz="2400" dirty="0" smtClean="0"/>
              <a:t>:</a:t>
            </a:r>
          </a:p>
          <a:p>
            <a:pPr>
              <a:buFont typeface="Wingdings" pitchFamily="2" charset="2"/>
              <a:buChar char="Ø"/>
            </a:pPr>
            <a:endParaRPr lang="el-GR" sz="2400" dirty="0" smtClean="0"/>
          </a:p>
          <a:p>
            <a:r>
              <a:rPr lang="en-US" sz="2400" dirty="0" smtClean="0"/>
              <a:t> co-crystals</a:t>
            </a:r>
            <a:endParaRPr lang="el-GR" sz="2400" dirty="0" smtClean="0"/>
          </a:p>
          <a:p>
            <a:r>
              <a:rPr lang="en-US" sz="2400" dirty="0" smtClean="0"/>
              <a:t>host-guest </a:t>
            </a:r>
            <a:r>
              <a:rPr lang="el-GR" sz="2400" dirty="0" smtClean="0"/>
              <a:t>σύμπλοκα</a:t>
            </a:r>
          </a:p>
          <a:p>
            <a:r>
              <a:rPr lang="el-GR" sz="2400" dirty="0" smtClean="0"/>
              <a:t>πολυμορφισμός</a:t>
            </a:r>
          </a:p>
          <a:p>
            <a:r>
              <a:rPr lang="el-GR" sz="2400" dirty="0" smtClean="0"/>
              <a:t>αντιδράσεις στερεάς κατάστασης</a:t>
            </a:r>
            <a:endParaRPr lang="el-G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643314"/>
            <a:ext cx="8159222" cy="269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70846" y="1751119"/>
            <a:ext cx="4659508" cy="396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καιοσύνη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591</TotalTime>
  <Words>628</Words>
  <Application>Microsoft Office PowerPoint</Application>
  <PresentationFormat>Προβολή στην οθόνη (4:3)</PresentationFormat>
  <Paragraphs>149</Paragraphs>
  <Slides>25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6" baseType="lpstr">
      <vt:lpstr>Δικαιοσύνη</vt:lpstr>
      <vt:lpstr>Crystal engineering</vt:lpstr>
      <vt:lpstr>Διαφάνεια 2</vt:lpstr>
      <vt:lpstr>Διαφάνεια 3</vt:lpstr>
      <vt:lpstr>Διαφάνεια 4</vt:lpstr>
      <vt:lpstr>Διαφάνεια 5</vt:lpstr>
      <vt:lpstr>Διαμοριακές αλληλεπιδράσεις</vt:lpstr>
      <vt:lpstr>Αλληλεπιδράσεις</vt:lpstr>
      <vt:lpstr>Διαφάνεια 8</vt:lpstr>
      <vt:lpstr>Διαφάνεια 9</vt:lpstr>
      <vt:lpstr>Κρυστάλλωση </vt:lpstr>
      <vt:lpstr>Μηχανισμός κρυστάλλωσης</vt:lpstr>
      <vt:lpstr>The network approach</vt:lpstr>
      <vt:lpstr>Διαφάνεια 13</vt:lpstr>
      <vt:lpstr>Τομείς έρευνας</vt:lpstr>
      <vt:lpstr>Διαφάνεια 15</vt:lpstr>
      <vt:lpstr>Διαφάνεια 16</vt:lpstr>
      <vt:lpstr>Διαφάνεια 17</vt:lpstr>
      <vt:lpstr>Διαφάνεια 18</vt:lpstr>
      <vt:lpstr>Inorganic Crystal Engineering</vt:lpstr>
      <vt:lpstr>Μελέτες με νουκλεοβάσεις</vt:lpstr>
      <vt:lpstr>Τεχνικές προσδιορισμού κρυσταλλικής δομής</vt:lpstr>
      <vt:lpstr>Συμπεράσματα</vt:lpstr>
      <vt:lpstr>Συμπεράσματα </vt:lpstr>
      <vt:lpstr>Βιβλιογραφία </vt:lpstr>
      <vt:lpstr>Διαφάνεια 25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stef</dc:creator>
  <cp:lastModifiedBy>stef</cp:lastModifiedBy>
  <cp:revision>75</cp:revision>
  <dcterms:created xsi:type="dcterms:W3CDTF">2016-05-17T20:51:55Z</dcterms:created>
  <dcterms:modified xsi:type="dcterms:W3CDTF">2016-05-19T02:15:40Z</dcterms:modified>
</cp:coreProperties>
</file>